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467" autoAdjust="0"/>
    <p:restoredTop sz="94660"/>
  </p:normalViewPr>
  <p:slideViewPr>
    <p:cSldViewPr>
      <p:cViewPr varScale="1">
        <p:scale>
          <a:sx n="42" d="100"/>
          <a:sy n="42" d="100"/>
        </p:scale>
        <p:origin x="-108" y="-6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90D018D-18BD-415F-BA60-A19CB752C160}" type="datetimeFigureOut">
              <a:rPr lang="en-US" smtClean="0"/>
              <a:t>2/2/2012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87545C5-5010-41A6-8EFC-86B7DED24D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7545C5-5010-41A6-8EFC-86B7DED24D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7545C5-5010-41A6-8EFC-86B7DED24D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7545C5-5010-41A6-8EFC-86B7DED24D73}"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7545C5-5010-41A6-8EFC-86B7DED24D73}"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7545C5-5010-41A6-8EFC-86B7DED24D73}"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7545C5-5010-41A6-8EFC-86B7DED24D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7545C5-5010-41A6-8EFC-86B7DED24D73}"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90D018D-18BD-415F-BA60-A19CB752C160}" type="datetimeFigureOut">
              <a:rPr lang="en-US" smtClean="0"/>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7545C5-5010-41A6-8EFC-86B7DED24D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90D018D-18BD-415F-BA60-A19CB752C160}" type="datetimeFigureOut">
              <a:rPr lang="en-US" smtClean="0"/>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7545C5-5010-41A6-8EFC-86B7DED24D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90D018D-18BD-415F-BA60-A19CB752C160}" type="datetimeFigureOut">
              <a:rPr lang="en-US" smtClean="0"/>
              <a:t>2/2/2012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87545C5-5010-41A6-8EFC-86B7DED24D73}"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8100000" scaled="1"/>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90D018D-18BD-415F-BA60-A19CB752C160}" type="datetimeFigureOut">
              <a:rPr lang="en-US" smtClean="0"/>
              <a:t>2/2/2012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7545C5-5010-41A6-8EFC-86B7DED24D7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Cyrus Field</a:t>
            </a:r>
            <a:endParaRPr lang="en-US" dirty="0"/>
          </a:p>
        </p:txBody>
      </p:sp>
      <p:sp>
        <p:nvSpPr>
          <p:cNvPr id="3" name="Subtitle 2"/>
          <p:cNvSpPr>
            <a:spLocks noGrp="1"/>
          </p:cNvSpPr>
          <p:nvPr>
            <p:ph type="subTitle" idx="1"/>
          </p:nvPr>
        </p:nvSpPr>
        <p:spPr/>
        <p:txBody>
          <a:bodyPr/>
          <a:lstStyle/>
          <a:p>
            <a:r>
              <a:rPr lang="en-US" dirty="0" smtClean="0"/>
              <a:t>By Jimmy </a:t>
            </a:r>
            <a:r>
              <a:rPr lang="en-US" dirty="0" err="1" smtClean="0"/>
              <a:t>Frisbie</a:t>
            </a:r>
            <a:endParaRPr lang="en-US" dirty="0"/>
          </a:p>
        </p:txBody>
      </p:sp>
    </p:spTree>
    <p:extLst>
      <p:ext uri="{BB962C8B-B14F-4D97-AF65-F5344CB8AC3E}">
        <p14:creationId xmlns:p14="http://schemas.microsoft.com/office/powerpoint/2010/main" val="1644491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indent="-457200"/>
            <a:r>
              <a:rPr lang="en-US" dirty="0"/>
              <a:t>“American Experience: The Great Transatlantic Cable, </a:t>
            </a:r>
            <a:r>
              <a:rPr lang="en-US" dirty="0" smtClean="0"/>
              <a:t>	People </a:t>
            </a:r>
            <a:r>
              <a:rPr lang="en-US" dirty="0"/>
              <a:t>&amp; Events, PBS.”  </a:t>
            </a:r>
            <a:r>
              <a:rPr lang="en-US" i="1" dirty="0"/>
              <a:t>PBS: Public Broadcasting </a:t>
            </a:r>
            <a:r>
              <a:rPr lang="en-US" i="1" dirty="0" smtClean="0"/>
              <a:t>	Service</a:t>
            </a:r>
            <a:r>
              <a:rPr lang="en-US" i="1" dirty="0"/>
              <a:t>. </a:t>
            </a:r>
            <a:r>
              <a:rPr lang="en-US" dirty="0"/>
              <a:t>Web. 02 Feb. 2012.  </a:t>
            </a:r>
            <a:r>
              <a:rPr lang="en-US" dirty="0" smtClean="0"/>
              <a:t>	&lt;http</a:t>
            </a:r>
            <a:r>
              <a:rPr lang="en-US" dirty="0"/>
              <a:t>://www.pbs.org/wgbh/amex/cable/</a:t>
            </a:r>
          </a:p>
          <a:p>
            <a:pPr marL="0" indent="0">
              <a:buNone/>
            </a:pPr>
            <a:r>
              <a:rPr lang="en-US" dirty="0"/>
              <a:t>    </a:t>
            </a:r>
            <a:r>
              <a:rPr lang="en-US" dirty="0" smtClean="0"/>
              <a:t>	</a:t>
            </a:r>
            <a:r>
              <a:rPr lang="en-US" dirty="0" err="1" smtClean="0"/>
              <a:t>peopleevents</a:t>
            </a:r>
            <a:r>
              <a:rPr lang="en-US" dirty="0" smtClean="0"/>
              <a:t>/p_maury.html</a:t>
            </a:r>
            <a:r>
              <a:rPr lang="en-US" dirty="0"/>
              <a:t>&gt;</a:t>
            </a:r>
          </a:p>
          <a:p>
            <a:r>
              <a:rPr lang="en-US" dirty="0" smtClean="0"/>
              <a:t>“</a:t>
            </a:r>
            <a:r>
              <a:rPr lang="en-US" dirty="0" smtClean="0"/>
              <a:t>Cyrus W. Field– Paper Merchant.” </a:t>
            </a:r>
            <a:r>
              <a:rPr lang="en-US" i="1" dirty="0" smtClean="0"/>
              <a:t>atlantic-cable.com. 	</a:t>
            </a:r>
            <a:r>
              <a:rPr lang="en-US" dirty="0" smtClean="0"/>
              <a:t>Web. 	2010</a:t>
            </a:r>
            <a:r>
              <a:rPr lang="en-US" dirty="0"/>
              <a:t>. &lt;http://</a:t>
            </a:r>
            <a:r>
              <a:rPr lang="en-US" dirty="0" smtClean="0"/>
              <a:t>atlantic-	cable.com/Field/papermerchant.htm&gt;</a:t>
            </a:r>
            <a:endParaRPr lang="en-US" dirty="0" smtClean="0"/>
          </a:p>
          <a:p>
            <a:r>
              <a:rPr lang="en-US" dirty="0" smtClean="0"/>
              <a:t>“</a:t>
            </a:r>
            <a:r>
              <a:rPr lang="en-US" dirty="0"/>
              <a:t>Cyrus West Field Biography.”  </a:t>
            </a:r>
            <a:r>
              <a:rPr lang="en-US" i="1" dirty="0"/>
              <a:t>Biography. </a:t>
            </a:r>
            <a:r>
              <a:rPr lang="en-US" dirty="0"/>
              <a:t>Web. 02 </a:t>
            </a:r>
            <a:r>
              <a:rPr lang="en-US" dirty="0" smtClean="0"/>
              <a:t>	Feb</a:t>
            </a:r>
            <a:r>
              <a:rPr lang="en-US" dirty="0"/>
              <a:t>. 2012 </a:t>
            </a:r>
            <a:r>
              <a:rPr lang="en-US" dirty="0" smtClean="0"/>
              <a:t>	&lt;</a:t>
            </a:r>
            <a:r>
              <a:rPr lang="en-US" dirty="0" smtClean="0"/>
              <a:t>http</a:t>
            </a:r>
            <a:r>
              <a:rPr lang="en-US" dirty="0"/>
              <a:t>://</a:t>
            </a:r>
            <a:r>
              <a:rPr lang="en-US" dirty="0" smtClean="0"/>
              <a:t>biography.yourdictionary.com/cyrus-	west-field</a:t>
            </a:r>
            <a:r>
              <a:rPr lang="en-US" dirty="0" smtClean="0"/>
              <a:t>&gt;</a:t>
            </a:r>
          </a:p>
          <a:p>
            <a:r>
              <a:rPr lang="en-US" dirty="0" smtClean="0"/>
              <a:t>“Gilded Age Political Cartoons” </a:t>
            </a:r>
            <a:r>
              <a:rPr lang="en-US" i="1" dirty="0" smtClean="0"/>
              <a:t>Wikispaces.com</a:t>
            </a:r>
            <a:r>
              <a:rPr lang="en-US" i="1" dirty="0"/>
              <a:t>. </a:t>
            </a:r>
            <a:r>
              <a:rPr lang="en-US" i="1" dirty="0" smtClean="0"/>
              <a:t>	&lt;</a:t>
            </a:r>
            <a:r>
              <a:rPr lang="en-US" i="1" dirty="0"/>
              <a:t>http://</a:t>
            </a:r>
            <a:r>
              <a:rPr lang="en-US" i="1" dirty="0" smtClean="0"/>
              <a:t>www.bing.com/images/search?q=Frederi	</a:t>
            </a:r>
            <a:r>
              <a:rPr lang="en-US" i="1" dirty="0" err="1" smtClean="0"/>
              <a:t>ck+Burr+Opper+vanderbilt+political+cartoon+ra</a:t>
            </a:r>
            <a:r>
              <a:rPr lang="en-US" i="1" dirty="0" smtClean="0"/>
              <a:t>	</a:t>
            </a:r>
            <a:r>
              <a:rPr lang="en-US" i="1" dirty="0" err="1" smtClean="0"/>
              <a:t>ilroad</a:t>
            </a:r>
            <a:r>
              <a:rPr lang="en-US" i="1" dirty="0"/>
              <a:t>+&amp;</a:t>
            </a:r>
            <a:r>
              <a:rPr lang="en-US" i="1" dirty="0" smtClean="0"/>
              <a:t>view=</a:t>
            </a:r>
            <a:r>
              <a:rPr lang="en-US" i="1" dirty="0" err="1" smtClean="0"/>
              <a:t>detail&amp;id</a:t>
            </a:r>
            <a:r>
              <a:rPr lang="en-US" i="1" dirty="0" smtClean="0"/>
              <a:t>=BDAADA215198F0EE046	A08DDE3D93CAA6EC3FEEE&amp;first=0&amp;FORM=IDFRI	R</a:t>
            </a:r>
            <a:r>
              <a:rPr lang="en-US" i="1" dirty="0" smtClean="0"/>
              <a:t>&gt;</a:t>
            </a:r>
            <a:endParaRPr lang="en-US" dirty="0" smtClean="0"/>
          </a:p>
          <a:p>
            <a:endParaRPr lang="en-US" dirty="0"/>
          </a:p>
        </p:txBody>
      </p:sp>
      <p:sp>
        <p:nvSpPr>
          <p:cNvPr id="2" name="Title 1"/>
          <p:cNvSpPr>
            <a:spLocks noGrp="1"/>
          </p:cNvSpPr>
          <p:nvPr>
            <p:ph type="title"/>
          </p:nvPr>
        </p:nvSpPr>
        <p:spPr/>
        <p:txBody>
          <a:bodyPr/>
          <a:lstStyle/>
          <a:p>
            <a:pPr algn="ctr"/>
            <a:r>
              <a:rPr lang="en-US" dirty="0" smtClean="0"/>
              <a:t>Works Cited</a:t>
            </a:r>
            <a:endParaRPr lang="en-US" dirty="0"/>
          </a:p>
        </p:txBody>
      </p:sp>
    </p:spTree>
    <p:extLst>
      <p:ext uri="{BB962C8B-B14F-4D97-AF65-F5344CB8AC3E}">
        <p14:creationId xmlns:p14="http://schemas.microsoft.com/office/powerpoint/2010/main" val="3035022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Born </a:t>
            </a:r>
            <a:r>
              <a:rPr lang="en-US" dirty="0" smtClean="0"/>
              <a:t>in Stockbridge, </a:t>
            </a:r>
            <a:r>
              <a:rPr lang="en-US" dirty="0" err="1" smtClean="0"/>
              <a:t>Massachussetts</a:t>
            </a:r>
            <a:r>
              <a:rPr lang="en-US" dirty="0" smtClean="0"/>
              <a:t> on November 30</a:t>
            </a:r>
            <a:r>
              <a:rPr lang="en-US" baseline="30000" dirty="0" smtClean="0"/>
              <a:t>th</a:t>
            </a:r>
            <a:r>
              <a:rPr lang="en-US" dirty="0" smtClean="0"/>
              <a:t>, 1819</a:t>
            </a:r>
          </a:p>
          <a:p>
            <a:r>
              <a:rPr lang="en-US" dirty="0" smtClean="0"/>
              <a:t>One of ten children</a:t>
            </a:r>
          </a:p>
          <a:p>
            <a:r>
              <a:rPr lang="en-US" dirty="0" smtClean="0"/>
              <a:t>His father was a </a:t>
            </a:r>
            <a:r>
              <a:rPr lang="en-US" dirty="0" smtClean="0"/>
              <a:t>Reverend</a:t>
            </a:r>
          </a:p>
          <a:p>
            <a:r>
              <a:rPr lang="en-US" dirty="0" smtClean="0"/>
              <a:t>Did not come from a wealthy family</a:t>
            </a:r>
            <a:endParaRPr lang="en-US" dirty="0" smtClean="0"/>
          </a:p>
          <a:p>
            <a:r>
              <a:rPr lang="en-US" dirty="0" smtClean="0"/>
              <a:t>When he was 16, he was apprenticed to New York City Dry Goods (PBS: Public Broadcasting Service).  </a:t>
            </a:r>
            <a:endParaRPr lang="en-US" dirty="0" smtClean="0"/>
          </a:p>
          <a:p>
            <a:r>
              <a:rPr lang="en-US" dirty="0"/>
              <a:t>Quickly rose in salaries… he went from earning 50$, to 100$, to 300$ dollars in three </a:t>
            </a:r>
            <a:r>
              <a:rPr lang="en-US" dirty="0" smtClean="0"/>
              <a:t>years (atlantic-cable.com).</a:t>
            </a:r>
            <a:endParaRPr lang="en-US" dirty="0"/>
          </a:p>
          <a:p>
            <a:endParaRPr lang="en-US" dirty="0" smtClean="0"/>
          </a:p>
          <a:p>
            <a:pPr marL="0" indent="0">
              <a:buNone/>
            </a:pPr>
            <a:endParaRPr lang="en-US" dirty="0"/>
          </a:p>
        </p:txBody>
      </p:sp>
      <p:sp>
        <p:nvSpPr>
          <p:cNvPr id="2" name="Title 1"/>
          <p:cNvSpPr>
            <a:spLocks noGrp="1"/>
          </p:cNvSpPr>
          <p:nvPr>
            <p:ph type="title"/>
          </p:nvPr>
        </p:nvSpPr>
        <p:spPr/>
        <p:txBody>
          <a:bodyPr/>
          <a:lstStyle/>
          <a:p>
            <a:r>
              <a:rPr lang="en-US" dirty="0" smtClean="0"/>
              <a:t>Early Life</a:t>
            </a:r>
            <a:endParaRPr lang="en-US" dirty="0"/>
          </a:p>
        </p:txBody>
      </p:sp>
    </p:spTree>
    <p:extLst>
      <p:ext uri="{BB962C8B-B14F-4D97-AF65-F5344CB8AC3E}">
        <p14:creationId xmlns:p14="http://schemas.microsoft.com/office/powerpoint/2010/main" val="3736436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After his apprenticeship, he became a paper wholesaler at E. Root and Company</a:t>
            </a:r>
            <a:r>
              <a:rPr lang="en-US" dirty="0" smtClean="0"/>
              <a:t>.</a:t>
            </a:r>
          </a:p>
          <a:p>
            <a:r>
              <a:rPr lang="en-US" dirty="0" smtClean="0"/>
              <a:t>Located in Lee, Massachusetts</a:t>
            </a:r>
            <a:endParaRPr lang="en-US" dirty="0" smtClean="0"/>
          </a:p>
          <a:p>
            <a:r>
              <a:rPr lang="en-US" dirty="0" smtClean="0"/>
              <a:t>Quickly rose in salaries… he went from earning 50$, to 100$, to 300$ dollars in three years.</a:t>
            </a:r>
            <a:endParaRPr lang="en-US" dirty="0" smtClean="0"/>
          </a:p>
          <a:p>
            <a:r>
              <a:rPr lang="en-US" dirty="0" smtClean="0"/>
              <a:t>However, the business quickly went under.</a:t>
            </a:r>
          </a:p>
          <a:p>
            <a:r>
              <a:rPr lang="en-US" dirty="0" smtClean="0"/>
              <a:t>Cyrus Field, without obligation, took on all the debt of the company.</a:t>
            </a:r>
          </a:p>
          <a:p>
            <a:r>
              <a:rPr lang="en-US" dirty="0" smtClean="0"/>
              <a:t>After working at E. Root and Company, he formed a mercantile firm with his </a:t>
            </a:r>
            <a:r>
              <a:rPr lang="en-US" dirty="0" smtClean="0"/>
              <a:t>brother-in-law </a:t>
            </a:r>
            <a:r>
              <a:rPr lang="en-US" dirty="0" smtClean="0"/>
              <a:t>(Biography.yourdictionary.com). </a:t>
            </a:r>
          </a:p>
          <a:p>
            <a:r>
              <a:rPr lang="en-US" dirty="0" smtClean="0"/>
              <a:t>He paid of all debts of the company, and his wealth was valued at $250,000 dollars. </a:t>
            </a:r>
            <a:endParaRPr lang="en-US" dirty="0" smtClean="0"/>
          </a:p>
          <a:p>
            <a:r>
              <a:rPr lang="en-US" dirty="0" smtClean="0"/>
              <a:t>This was a significant amount of money for his time, but his millionaire status would come from his Transatlantic </a:t>
            </a:r>
            <a:r>
              <a:rPr lang="en-US" dirty="0"/>
              <a:t>C</a:t>
            </a:r>
            <a:r>
              <a:rPr lang="en-US" dirty="0" smtClean="0"/>
              <a:t>able!</a:t>
            </a:r>
            <a:endParaRPr lang="en-US" dirty="0" smtClean="0"/>
          </a:p>
          <a:p>
            <a:endParaRPr lang="en-US" dirty="0"/>
          </a:p>
        </p:txBody>
      </p:sp>
      <p:sp>
        <p:nvSpPr>
          <p:cNvPr id="2" name="Title 1"/>
          <p:cNvSpPr>
            <a:spLocks noGrp="1"/>
          </p:cNvSpPr>
          <p:nvPr>
            <p:ph type="title"/>
          </p:nvPr>
        </p:nvSpPr>
        <p:spPr/>
        <p:txBody>
          <a:bodyPr/>
          <a:lstStyle/>
          <a:p>
            <a:r>
              <a:rPr lang="en-US" dirty="0" smtClean="0"/>
              <a:t>Early Business</a:t>
            </a:r>
            <a:endParaRPr lang="en-US" dirty="0"/>
          </a:p>
        </p:txBody>
      </p:sp>
    </p:spTree>
    <p:extLst>
      <p:ext uri="{BB962C8B-B14F-4D97-AF65-F5344CB8AC3E}">
        <p14:creationId xmlns:p14="http://schemas.microsoft.com/office/powerpoint/2010/main" val="2844353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He quickly got tired of the paper business</a:t>
            </a:r>
          </a:p>
          <a:p>
            <a:r>
              <a:rPr lang="en-US" dirty="0" smtClean="0"/>
              <a:t>Field got into the telegraph </a:t>
            </a:r>
            <a:r>
              <a:rPr lang="en-US" dirty="0" smtClean="0"/>
              <a:t>business</a:t>
            </a:r>
            <a:endParaRPr lang="en-US" dirty="0" smtClean="0"/>
          </a:p>
          <a:p>
            <a:r>
              <a:rPr lang="en-US" dirty="0" smtClean="0"/>
              <a:t>Traveled all over America and Europe to gain support for his Transatlantic </a:t>
            </a:r>
            <a:r>
              <a:rPr lang="en-US" dirty="0" smtClean="0"/>
              <a:t>Cable (Especially New York and England)</a:t>
            </a:r>
            <a:endParaRPr lang="en-US" dirty="0" smtClean="0"/>
          </a:p>
          <a:p>
            <a:r>
              <a:rPr lang="en-US" dirty="0" smtClean="0"/>
              <a:t>Received financial help from New York (Cable Cabinet) and London </a:t>
            </a:r>
            <a:r>
              <a:rPr lang="en-US" dirty="0" smtClean="0"/>
              <a:t>Capitalists</a:t>
            </a:r>
            <a:endParaRPr lang="en-US" dirty="0" smtClean="0"/>
          </a:p>
          <a:p>
            <a:r>
              <a:rPr lang="en-US" dirty="0" smtClean="0"/>
              <a:t>Also received help from Charles Bright, a British engineer, and William </a:t>
            </a:r>
            <a:r>
              <a:rPr lang="en-US" dirty="0" err="1"/>
              <a:t>T</a:t>
            </a:r>
            <a:r>
              <a:rPr lang="en-US" dirty="0" err="1" smtClean="0"/>
              <a:t>hornson</a:t>
            </a:r>
            <a:r>
              <a:rPr lang="en-US" dirty="0" smtClean="0"/>
              <a:t>, who invented the reflecting galvanometer and siphon </a:t>
            </a:r>
            <a:r>
              <a:rPr lang="en-US" dirty="0" smtClean="0"/>
              <a:t>recorder  </a:t>
            </a:r>
            <a:endParaRPr lang="en-US" dirty="0" smtClean="0"/>
          </a:p>
          <a:p>
            <a:r>
              <a:rPr lang="en-US" dirty="0" smtClean="0"/>
              <a:t>These instruments recorded the messages in ink once they were received (Biography.yourdictionary.com).  </a:t>
            </a:r>
            <a:endParaRPr lang="en-US" dirty="0"/>
          </a:p>
        </p:txBody>
      </p:sp>
      <p:sp>
        <p:nvSpPr>
          <p:cNvPr id="2" name="Title 1"/>
          <p:cNvSpPr>
            <a:spLocks noGrp="1"/>
          </p:cNvSpPr>
          <p:nvPr>
            <p:ph type="title"/>
          </p:nvPr>
        </p:nvSpPr>
        <p:spPr/>
        <p:txBody>
          <a:bodyPr/>
          <a:lstStyle/>
          <a:p>
            <a:r>
              <a:rPr lang="en-US" dirty="0" smtClean="0"/>
              <a:t>Big Business</a:t>
            </a:r>
            <a:endParaRPr lang="en-US" dirty="0"/>
          </a:p>
        </p:txBody>
      </p:sp>
    </p:spTree>
    <p:extLst>
      <p:ext uri="{BB962C8B-B14F-4D97-AF65-F5344CB8AC3E}">
        <p14:creationId xmlns:p14="http://schemas.microsoft.com/office/powerpoint/2010/main" val="53374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It took Cyrus Field a total of 5 tries to lay the cable</a:t>
            </a:r>
          </a:p>
          <a:p>
            <a:r>
              <a:rPr lang="en-US" dirty="0" smtClean="0"/>
              <a:t>However, he never got </a:t>
            </a:r>
            <a:r>
              <a:rPr lang="en-US" dirty="0" smtClean="0"/>
              <a:t>dejected</a:t>
            </a:r>
          </a:p>
          <a:p>
            <a:r>
              <a:rPr lang="en-US" dirty="0" smtClean="0"/>
              <a:t>Field was well organized and practical in his business.  (atlantic-cable.com)</a:t>
            </a:r>
            <a:endParaRPr lang="en-US" dirty="0" smtClean="0"/>
          </a:p>
          <a:p>
            <a:r>
              <a:rPr lang="en-US" dirty="0" smtClean="0"/>
              <a:t>Finally, in 1866, he laid 1,852 miles of cable and connected America to Europe!  (The original intent was Newfoundland to Nova Scotia (biography.yourdictionary.com).</a:t>
            </a:r>
            <a:endParaRPr lang="en-US" dirty="0"/>
          </a:p>
        </p:txBody>
      </p:sp>
      <p:sp>
        <p:nvSpPr>
          <p:cNvPr id="2" name="Title 1"/>
          <p:cNvSpPr>
            <a:spLocks noGrp="1"/>
          </p:cNvSpPr>
          <p:nvPr>
            <p:ph type="title"/>
          </p:nvPr>
        </p:nvSpPr>
        <p:spPr/>
        <p:txBody>
          <a:bodyPr/>
          <a:lstStyle/>
          <a:p>
            <a:r>
              <a:rPr lang="en-US" dirty="0" smtClean="0"/>
              <a:t>Determination</a:t>
            </a:r>
            <a:endParaRPr lang="en-US" dirty="0"/>
          </a:p>
        </p:txBody>
      </p:sp>
    </p:spTree>
    <p:extLst>
      <p:ext uri="{BB962C8B-B14F-4D97-AF65-F5344CB8AC3E}">
        <p14:creationId xmlns:p14="http://schemas.microsoft.com/office/powerpoint/2010/main" val="3031152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Although he did receive help from the government, he was not corrupt when dealing with his transatlantic cable. </a:t>
            </a:r>
          </a:p>
          <a:p>
            <a:r>
              <a:rPr lang="en-US" dirty="0" smtClean="0"/>
              <a:t>When he assumed debts of E. Roots and Company, he showed that he was willing to work the right way.</a:t>
            </a:r>
          </a:p>
          <a:p>
            <a:r>
              <a:rPr lang="en-US" dirty="0" smtClean="0"/>
              <a:t>However, he was not much of a philanthropist because he lost his wealth (PBS: Public Broadcasting Service).</a:t>
            </a:r>
            <a:endParaRPr lang="en-US" dirty="0"/>
          </a:p>
        </p:txBody>
      </p:sp>
      <p:sp>
        <p:nvSpPr>
          <p:cNvPr id="2" name="Title 1"/>
          <p:cNvSpPr>
            <a:spLocks noGrp="1"/>
          </p:cNvSpPr>
          <p:nvPr>
            <p:ph type="title"/>
          </p:nvPr>
        </p:nvSpPr>
        <p:spPr/>
        <p:txBody>
          <a:bodyPr/>
          <a:lstStyle/>
          <a:p>
            <a:r>
              <a:rPr lang="en-US" dirty="0" smtClean="0"/>
              <a:t>Corruption?</a:t>
            </a:r>
            <a:endParaRPr lang="en-US" dirty="0"/>
          </a:p>
        </p:txBody>
      </p:sp>
    </p:spTree>
    <p:extLst>
      <p:ext uri="{BB962C8B-B14F-4D97-AF65-F5344CB8AC3E}">
        <p14:creationId xmlns:p14="http://schemas.microsoft.com/office/powerpoint/2010/main" val="3407835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After laying the cable, he began to invest in western railroads.  He also </a:t>
            </a:r>
            <a:r>
              <a:rPr lang="en-US" dirty="0" smtClean="0"/>
              <a:t>positioned</a:t>
            </a:r>
            <a:r>
              <a:rPr lang="en-US" dirty="0" smtClean="0"/>
              <a:t> his son </a:t>
            </a:r>
            <a:r>
              <a:rPr lang="en-US" dirty="0" smtClean="0"/>
              <a:t>in a New York brokerage house, which financially guaranteed Field profits, showing that his later years involved slight corruption.</a:t>
            </a:r>
          </a:p>
          <a:p>
            <a:r>
              <a:rPr lang="en-US" dirty="0" smtClean="0"/>
              <a:t>He over speculated on wheat and invested too heavily into Manhattan Elevated Railroad. </a:t>
            </a:r>
          </a:p>
          <a:p>
            <a:r>
              <a:rPr lang="en-US" dirty="0" smtClean="0"/>
              <a:t>In 1887, the market collapsed, his son went bankrupt, and Field lost much of his fortune (biography.yourdictionary.com).</a:t>
            </a:r>
          </a:p>
          <a:p>
            <a:r>
              <a:rPr lang="en-US" dirty="0" smtClean="0"/>
              <a:t>Died on July 12, 1892 in New York City. </a:t>
            </a:r>
            <a:endParaRPr lang="en-US" dirty="0"/>
          </a:p>
        </p:txBody>
      </p:sp>
      <p:sp>
        <p:nvSpPr>
          <p:cNvPr id="2" name="Title 1"/>
          <p:cNvSpPr>
            <a:spLocks noGrp="1"/>
          </p:cNvSpPr>
          <p:nvPr>
            <p:ph type="title"/>
          </p:nvPr>
        </p:nvSpPr>
        <p:spPr/>
        <p:txBody>
          <a:bodyPr/>
          <a:lstStyle/>
          <a:p>
            <a:r>
              <a:rPr lang="en-US" dirty="0" smtClean="0"/>
              <a:t>Later Years</a:t>
            </a:r>
            <a:endParaRPr lang="en-US" dirty="0"/>
          </a:p>
        </p:txBody>
      </p:sp>
    </p:spTree>
    <p:extLst>
      <p:ext uri="{BB962C8B-B14F-4D97-AF65-F5344CB8AC3E}">
        <p14:creationId xmlns:p14="http://schemas.microsoft.com/office/powerpoint/2010/main" val="3447746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Cyrus Field’s epitaph says “Cyrus West Field, to whose courage, energy, and perseverance, the world owes the Atlantic telegraph” (PBS: Public Broadcasting Service)</a:t>
            </a:r>
          </a:p>
          <a:p>
            <a:r>
              <a:rPr lang="en-US" dirty="0" smtClean="0"/>
              <a:t>Field was a captain of industry.  He excelled in his field, but did not create a monopoly or obtain his money in a corrupt way!  However, he is grouped with all the other robber barons (see political cartoon) because of his wealth and capitalistic methods.  </a:t>
            </a:r>
            <a:endParaRPr lang="en-US" dirty="0"/>
          </a:p>
        </p:txBody>
      </p:sp>
      <p:sp>
        <p:nvSpPr>
          <p:cNvPr id="2" name="Title 1"/>
          <p:cNvSpPr>
            <a:spLocks noGrp="1"/>
          </p:cNvSpPr>
          <p:nvPr>
            <p:ph type="title"/>
          </p:nvPr>
        </p:nvSpPr>
        <p:spPr/>
        <p:txBody>
          <a:bodyPr/>
          <a:lstStyle/>
          <a:p>
            <a:r>
              <a:rPr lang="en-US" dirty="0" smtClean="0"/>
              <a:t>Remembrance</a:t>
            </a:r>
            <a:endParaRPr lang="en-US" dirty="0"/>
          </a:p>
        </p:txBody>
      </p:sp>
    </p:spTree>
    <p:extLst>
      <p:ext uri="{BB962C8B-B14F-4D97-AF65-F5344CB8AC3E}">
        <p14:creationId xmlns:p14="http://schemas.microsoft.com/office/powerpoint/2010/main" val="2382565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59922"/>
            <a:ext cx="3657600" cy="4514851"/>
          </a:xfrm>
        </p:spPr>
        <p:txBody>
          <a:bodyPr>
            <a:normAutofit fontScale="77500" lnSpcReduction="20000"/>
          </a:bodyPr>
          <a:lstStyle/>
          <a:p>
            <a:r>
              <a:rPr lang="en-US" dirty="0" smtClean="0"/>
              <a:t>This shows the captains of industry and robber barons controlling the entire country. The man with the long pole to the other island represents Field.  It shows that they all have divided up  the country (look at the knives) and are hurting the working class.  Field is grouped with these men </a:t>
            </a:r>
            <a:r>
              <a:rPr lang="en-US" dirty="0" smtClean="0"/>
              <a:t>because of his wealth and his ownership </a:t>
            </a:r>
            <a:r>
              <a:rPr lang="en-US" dirty="0" smtClean="0"/>
              <a:t>of multiple railroads.  </a:t>
            </a:r>
            <a:endParaRPr lang="en-US" dirty="0"/>
          </a:p>
        </p:txBody>
      </p:sp>
      <p:sp>
        <p:nvSpPr>
          <p:cNvPr id="2" name="Title 1"/>
          <p:cNvSpPr>
            <a:spLocks noGrp="1"/>
          </p:cNvSpPr>
          <p:nvPr>
            <p:ph type="title"/>
          </p:nvPr>
        </p:nvSpPr>
        <p:spPr/>
        <p:txBody>
          <a:bodyPr/>
          <a:lstStyle/>
          <a:p>
            <a:r>
              <a:rPr lang="en-US" dirty="0" smtClean="0"/>
              <a:t>Political Cartoon</a:t>
            </a:r>
            <a:endParaRPr lang="en-US" dirty="0"/>
          </a:p>
        </p:txBody>
      </p:sp>
      <p:pic>
        <p:nvPicPr>
          <p:cNvPr id="1028" name="Picture 4" descr="PC_R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2133600"/>
            <a:ext cx="4850655" cy="3581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81600" y="5905500"/>
            <a:ext cx="3962400" cy="381000"/>
          </a:xfrm>
          <a:prstGeom prst="rect">
            <a:avLst/>
          </a:prstGeom>
          <a:noFill/>
        </p:spPr>
        <p:txBody>
          <a:bodyPr wrap="square" rtlCol="0">
            <a:spAutoFit/>
          </a:bodyPr>
          <a:lstStyle/>
          <a:p>
            <a:r>
              <a:rPr lang="en-US" dirty="0" smtClean="0"/>
              <a:t>(wikispaces.com)</a:t>
            </a:r>
            <a:endParaRPr lang="en-US" dirty="0"/>
          </a:p>
        </p:txBody>
      </p:sp>
      <p:sp>
        <p:nvSpPr>
          <p:cNvPr id="5" name="TextBox 4"/>
          <p:cNvSpPr txBox="1"/>
          <p:nvPr/>
        </p:nvSpPr>
        <p:spPr>
          <a:xfrm>
            <a:off x="4851772" y="228600"/>
            <a:ext cx="3732683" cy="1754326"/>
          </a:xfrm>
          <a:prstGeom prst="rect">
            <a:avLst/>
          </a:prstGeom>
          <a:noFill/>
        </p:spPr>
        <p:txBody>
          <a:bodyPr wrap="square" rtlCol="0">
            <a:spAutoFit/>
          </a:bodyPr>
          <a:lstStyle/>
          <a:p>
            <a:r>
              <a:rPr lang="en-US" dirty="0" smtClean="0"/>
              <a:t>The magician’s hat represents the corrupt ways robber barons “magically” gained their wealth.  The robber baron throwing dice represents how these men were risk takers.  </a:t>
            </a:r>
            <a:endParaRPr lang="en-US" dirty="0"/>
          </a:p>
        </p:txBody>
      </p:sp>
    </p:spTree>
    <p:extLst>
      <p:ext uri="{BB962C8B-B14F-4D97-AF65-F5344CB8AC3E}">
        <p14:creationId xmlns:p14="http://schemas.microsoft.com/office/powerpoint/2010/main" val="33069582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2172</TotalTime>
  <Words>707</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Cyrus Field</vt:lpstr>
      <vt:lpstr>Early Life</vt:lpstr>
      <vt:lpstr>Early Business</vt:lpstr>
      <vt:lpstr>Big Business</vt:lpstr>
      <vt:lpstr>Determination</vt:lpstr>
      <vt:lpstr>Corruption?</vt:lpstr>
      <vt:lpstr>Later Years</vt:lpstr>
      <vt:lpstr>Remembrance</vt:lpstr>
      <vt:lpstr>Political Cartoon</vt:lpstr>
      <vt:lpstr>Works Cited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Cyrus Field</dc:title>
  <dc:creator>Jimmy</dc:creator>
  <cp:lastModifiedBy>Jimmy</cp:lastModifiedBy>
  <cp:revision>16</cp:revision>
  <dcterms:created xsi:type="dcterms:W3CDTF">2012-02-02T13:42:34Z</dcterms:created>
  <dcterms:modified xsi:type="dcterms:W3CDTF">2012-02-04T02:10:45Z</dcterms:modified>
</cp:coreProperties>
</file>